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4"/>
  </p:handoutMasterIdLst>
  <p:sldIdLst>
    <p:sldId id="259" r:id="rId2"/>
    <p:sldId id="262" r:id="rId3"/>
    <p:sldId id="267" r:id="rId4"/>
    <p:sldId id="268" r:id="rId5"/>
    <p:sldId id="269" r:id="rId6"/>
    <p:sldId id="270" r:id="rId7"/>
    <p:sldId id="264" r:id="rId8"/>
    <p:sldId id="272" r:id="rId9"/>
    <p:sldId id="263" r:id="rId10"/>
    <p:sldId id="265" r:id="rId11"/>
    <p:sldId id="260" r:id="rId12"/>
    <p:sldId id="261" r:id="rId13"/>
  </p:sldIdLst>
  <p:sldSz cx="12192000" cy="6858000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3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224" y="4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2880" y="-102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111B09-7C7F-40CF-A7C5-176B429E7683}" type="datetimeFigureOut">
              <a:rPr lang="en-US" smtClean="0"/>
              <a:t>8/26/17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525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772525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40799-582A-4706-87A3-4E30B4F92B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2904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56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7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6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75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58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33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70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609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4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753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50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C01C-E534-4F6A-B91E-6212A81C5119}" type="datetimeFigureOut">
              <a:rPr lang="en-US" smtClean="0"/>
              <a:t>8/26/17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7C093E-EF02-4D1A-99F7-3D5734F7B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870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072216" cy="68629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322" y="514678"/>
            <a:ext cx="4561573" cy="583354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smtClean="0">
                <a:solidFill>
                  <a:schemeClr val="bg1"/>
                </a:solidFill>
              </a:rPr>
              <a:t>Impact </a:t>
            </a:r>
            <a:r>
              <a:rPr lang="en-US" dirty="0">
                <a:solidFill>
                  <a:schemeClr val="bg1"/>
                </a:solidFill>
              </a:rPr>
              <a:t>of CPS </a:t>
            </a:r>
            <a:r>
              <a:rPr lang="en-US" dirty="0" smtClean="0">
                <a:solidFill>
                  <a:schemeClr val="bg1"/>
                </a:solidFill>
              </a:rPr>
              <a:t>Travel Time </a:t>
            </a:r>
            <a:r>
              <a:rPr lang="en-US" dirty="0">
                <a:solidFill>
                  <a:schemeClr val="bg1"/>
                </a:solidFill>
              </a:rPr>
              <a:t>on </a:t>
            </a:r>
            <a:r>
              <a:rPr lang="en-US" dirty="0" smtClean="0">
                <a:solidFill>
                  <a:schemeClr val="bg1"/>
                </a:solidFill>
              </a:rPr>
              <a:t>Safety Assessments.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b="1" dirty="0" smtClean="0"/>
              <a:t>Team  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sz="2700" dirty="0" err="1" smtClean="0">
                <a:solidFill>
                  <a:schemeClr val="bg1"/>
                </a:solidFill>
              </a:rPr>
              <a:t>Donett</a:t>
            </a:r>
            <a:r>
              <a:rPr lang="en-US" sz="2700" dirty="0" smtClean="0">
                <a:solidFill>
                  <a:schemeClr val="bg1"/>
                </a:solidFill>
              </a:rPr>
              <a:t> Huggins</a:t>
            </a:r>
            <a:br>
              <a:rPr lang="en-US" sz="2700" dirty="0" smtClean="0">
                <a:solidFill>
                  <a:schemeClr val="bg1"/>
                </a:solidFill>
              </a:rPr>
            </a:br>
            <a:r>
              <a:rPr lang="en-US" sz="2700" dirty="0" smtClean="0">
                <a:solidFill>
                  <a:schemeClr val="bg1"/>
                </a:solidFill>
              </a:rPr>
              <a:t>Office of Special Investigations</a:t>
            </a:r>
            <a:endParaRPr lang="en-US" sz="27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72216" y="0"/>
            <a:ext cx="6119784" cy="686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508" y="514678"/>
            <a:ext cx="4088592" cy="44616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508" y="5276012"/>
            <a:ext cx="4266392" cy="107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5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3190" y="394636"/>
            <a:ext cx="513908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smtClean="0"/>
              <a:t>INNOVATION ACTIVITIES</a:t>
            </a:r>
          </a:p>
          <a:p>
            <a:r>
              <a:rPr lang="en-US" sz="4400" dirty="0" smtClean="0"/>
              <a:t> </a:t>
            </a:r>
          </a:p>
          <a:p>
            <a:r>
              <a:rPr lang="en-US" sz="2400" dirty="0" smtClean="0"/>
              <a:t>Area</a:t>
            </a:r>
            <a:r>
              <a:rPr lang="en-US" sz="2400" dirty="0"/>
              <a:t>: Brooklyn West Zone G and Bronx South Zone F. </a:t>
            </a:r>
          </a:p>
          <a:p>
            <a:endParaRPr lang="en-US" sz="2400" dirty="0"/>
          </a:p>
          <a:p>
            <a:r>
              <a:rPr lang="en-US" sz="2400" dirty="0"/>
              <a:t>-Review data on families and Family Services</a:t>
            </a:r>
          </a:p>
          <a:p>
            <a:r>
              <a:rPr lang="en-US" sz="2400" dirty="0"/>
              <a:t>-Conduct Case Reviews</a:t>
            </a:r>
          </a:p>
          <a:p>
            <a:r>
              <a:rPr lang="en-US" sz="2400" dirty="0"/>
              <a:t>-Assess collaboration between Family Service Unit and Preventive</a:t>
            </a:r>
          </a:p>
          <a:p>
            <a:r>
              <a:rPr lang="en-US" sz="2400" dirty="0"/>
              <a:t>-Make recommendations to leadership for next steps based on best practice </a:t>
            </a:r>
          </a:p>
        </p:txBody>
      </p:sp>
      <p:sp>
        <p:nvSpPr>
          <p:cNvPr id="10" name="Rectangle 9"/>
          <p:cNvSpPr/>
          <p:nvPr/>
        </p:nvSpPr>
        <p:spPr>
          <a:xfrm>
            <a:off x="5727032" y="0"/>
            <a:ext cx="6464968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-Right-Up Arrow 11"/>
          <p:cNvSpPr/>
          <p:nvPr/>
        </p:nvSpPr>
        <p:spPr>
          <a:xfrm>
            <a:off x="6333423" y="1366788"/>
            <a:ext cx="5502442" cy="4273616"/>
          </a:xfrm>
          <a:prstGeom prst="leftRight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89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8778240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Bent Arrow 7"/>
          <p:cNvSpPr/>
          <p:nvPr/>
        </p:nvSpPr>
        <p:spPr>
          <a:xfrm>
            <a:off x="1078027" y="741145"/>
            <a:ext cx="7190074" cy="5265019"/>
          </a:xfrm>
          <a:prstGeom prst="ben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778240" y="0"/>
            <a:ext cx="341376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27819" y="2887261"/>
            <a:ext cx="4317733" cy="132892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Evaluating Progress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265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6372106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948" y="333365"/>
            <a:ext cx="5346343" cy="5153034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700" dirty="0" smtClean="0">
                <a:solidFill>
                  <a:schemeClr val="bg1"/>
                </a:solidFill>
              </a:rPr>
              <a:t>Learn More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4700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bg1"/>
                </a:solidFill>
              </a:rPr>
              <a:t>NYC Data Leader Innovation Team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Isiaka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Oyesile</a:t>
            </a:r>
            <a:r>
              <a:rPr lang="en-US" dirty="0">
                <a:solidFill>
                  <a:schemeClr val="bg1"/>
                </a:solidFill>
              </a:rPr>
              <a:t>, Child Protection Manager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chemeClr val="bg1"/>
                </a:solidFill>
              </a:rPr>
              <a:t>isiaka.oyesile@acs.nyc.gov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Brooklyn West Family Service Unit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David </a:t>
            </a:r>
            <a:r>
              <a:rPr lang="en-US" dirty="0" err="1">
                <a:solidFill>
                  <a:schemeClr val="bg1"/>
                </a:solidFill>
              </a:rPr>
              <a:t>Reznik</a:t>
            </a:r>
            <a:r>
              <a:rPr lang="en-US" dirty="0">
                <a:solidFill>
                  <a:schemeClr val="bg1"/>
                </a:solidFill>
              </a:rPr>
              <a:t>, Child Protection Manager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Bronx South Administration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>
                <a:solidFill>
                  <a:schemeClr val="bg1"/>
                </a:solidFill>
              </a:rPr>
              <a:t>David.Reznik@acs.nyc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008" y="438478"/>
            <a:ext cx="4088592" cy="44616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008" y="5199812"/>
            <a:ext cx="4266392" cy="107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70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5784783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14400" y="1588168"/>
            <a:ext cx="41099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THE CHALLENGE:    WHAT DATA TELL US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6043203" y="1078028"/>
            <a:ext cx="583291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OSI STEP team learned that centralization impacts safety assessment.  The geo-map shows the caseload distribution for OSI.  In looking at subsets of 2016 data it illustrates how travel affects safety assessment. </a:t>
            </a:r>
            <a:br>
              <a:rPr lang="en-US" sz="3200" dirty="0"/>
            </a:b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2086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3" y="-45076"/>
            <a:ext cx="3413761" cy="694815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 smtClean="0"/>
              <a:t>OSI </a:t>
            </a:r>
            <a:r>
              <a:rPr lang="en-US" sz="3600" dirty="0" err="1" smtClean="0"/>
              <a:t>Chid</a:t>
            </a:r>
            <a:r>
              <a:rPr lang="en-US" sz="3600" dirty="0" smtClean="0"/>
              <a:t> Abuse/Neglect Investigation CY 2016 </a:t>
            </a:r>
            <a:endParaRPr lang="en-US" sz="3600" dirty="0"/>
          </a:p>
        </p:txBody>
      </p:sp>
      <p:pic>
        <p:nvPicPr>
          <p:cNvPr id="2050" name="Picture 2" descr="E:\OSI_INV_CY1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760" y="0"/>
            <a:ext cx="87782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21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" y="0"/>
            <a:ext cx="2514595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 smtClean="0"/>
              <a:t>Travel Time in Minutes by Drivin</a:t>
            </a:r>
            <a:r>
              <a:rPr lang="en-US" sz="3600" dirty="0"/>
              <a:t>g</a:t>
            </a:r>
          </a:p>
        </p:txBody>
      </p:sp>
      <p:pic>
        <p:nvPicPr>
          <p:cNvPr id="3074" name="Picture 2" descr="C:\Users\8261ww\AppData\Local\Microsoft\Windows\Temporary Internet Files\Content.Outlook\WAUC4QKW\donette_driving_time (3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594" y="0"/>
            <a:ext cx="96999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3423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2529624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 smtClean="0"/>
              <a:t>Travel by Public Transit </a:t>
            </a:r>
            <a:endParaRPr lang="en-US" sz="3600" dirty="0"/>
          </a:p>
        </p:txBody>
      </p:sp>
      <p:pic>
        <p:nvPicPr>
          <p:cNvPr id="4099" name="Picture 3" descr="C:\Users\8261ww\AppData\Local\Microsoft\Windows\Temporary Internet Files\Content.Outlook\WAUC4QKW\donette_public_transit_time_common_sca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9624" y="0"/>
            <a:ext cx="96999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23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533" y="425161"/>
            <a:ext cx="10257815" cy="6347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4871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2983" y="1381225"/>
            <a:ext cx="4494998" cy="3888607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The OSI STEP team believes that the research will show how travel time negatively impacts the CPS staff ability to complete adequate safety assessment</a:t>
            </a: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186187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1" y="0"/>
            <a:ext cx="5784783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14400" y="1588168"/>
            <a:ext cx="41099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SOLUTIONS:    </a:t>
            </a:r>
            <a:r>
              <a:rPr lang="en-US" sz="6000" dirty="0">
                <a:solidFill>
                  <a:schemeClr val="bg1"/>
                </a:solidFill>
              </a:rPr>
              <a:t>WHAT </a:t>
            </a:r>
            <a:r>
              <a:rPr lang="en-US" sz="6000" dirty="0" smtClean="0">
                <a:solidFill>
                  <a:schemeClr val="bg1"/>
                </a:solidFill>
              </a:rPr>
              <a:t>RESEARCH INDICATES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012775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357" y="564419"/>
            <a:ext cx="8693425" cy="5225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371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5784783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784782" y="0"/>
            <a:ext cx="640721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221127" y="982176"/>
            <a:ext cx="553452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HYPOTHESIS</a:t>
            </a:r>
          </a:p>
          <a:p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Data will </a:t>
            </a:r>
            <a:r>
              <a:rPr lang="en-US" dirty="0" smtClean="0">
                <a:solidFill>
                  <a:schemeClr val="bg1"/>
                </a:solidFill>
              </a:rPr>
              <a:t>show  (new info) </a:t>
            </a:r>
            <a:r>
              <a:rPr lang="en-US" dirty="0">
                <a:solidFill>
                  <a:schemeClr val="bg1"/>
                </a:solidFill>
              </a:rPr>
              <a:t>that by reducing the amount of time that OSI staff spends on travel to different </a:t>
            </a:r>
            <a:r>
              <a:rPr lang="en-US" dirty="0" smtClean="0">
                <a:solidFill>
                  <a:schemeClr val="bg1"/>
                </a:solidFill>
              </a:rPr>
              <a:t>boroughs, </a:t>
            </a:r>
            <a:r>
              <a:rPr lang="en-US" dirty="0">
                <a:solidFill>
                  <a:schemeClr val="bg1"/>
                </a:solidFill>
              </a:rPr>
              <a:t>then safety assessments and outcomes </a:t>
            </a:r>
            <a:r>
              <a:rPr lang="en-US" dirty="0" smtClean="0">
                <a:solidFill>
                  <a:schemeClr val="bg1"/>
                </a:solidFill>
              </a:rPr>
              <a:t>(reduction in repeat </a:t>
            </a:r>
            <a:r>
              <a:rPr lang="en-US" dirty="0">
                <a:solidFill>
                  <a:schemeClr val="bg1"/>
                </a:solidFill>
              </a:rPr>
              <a:t>maltreatment) will improve. </a:t>
            </a:r>
            <a:endParaRPr lang="en-US" dirty="0"/>
          </a:p>
        </p:txBody>
      </p:sp>
      <p:pic>
        <p:nvPicPr>
          <p:cNvPr id="1026" name="Picture 2" descr="C:\Users\8261ww\AppData\Local\Microsoft\Windows\Temporary Internet Files\Content.Outlook\WAUC4QKW\donette_driving_time (3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26" y="1032588"/>
            <a:ext cx="5577840" cy="39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88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155</Words>
  <Application>Microsoft Macintosh PowerPoint</Application>
  <PresentationFormat>Widescreen</PresentationFormat>
  <Paragraphs>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The Impact of CPS Travel Time on Safety Assessments. Team   Donett Huggins Office of Special Investigations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OSI STEP team believes that the research will show how travel time negatively impacts the CPS staff ability to complete adequate safety assessment   </vt:lpstr>
      <vt:lpstr>PowerPoint Presentation</vt:lpstr>
      <vt:lpstr>PowerPoint Presentation</vt:lpstr>
      <vt:lpstr>PowerPoint Presentation</vt:lpstr>
      <vt:lpstr>Evaluating Progress</vt:lpstr>
      <vt:lpstr>PowerPoint Presentation</vt:lpstr>
    </vt:vector>
  </TitlesOfParts>
  <Company>Department of Children and Families</Company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DCFSTUDENT29</dc:creator>
  <cp:lastModifiedBy>Dominic Cappello</cp:lastModifiedBy>
  <cp:revision>45</cp:revision>
  <cp:lastPrinted>2017-06-16T18:11:30Z</cp:lastPrinted>
  <dcterms:created xsi:type="dcterms:W3CDTF">2017-06-16T14:27:39Z</dcterms:created>
  <dcterms:modified xsi:type="dcterms:W3CDTF">2017-08-27T01:56:04Z</dcterms:modified>
</cp:coreProperties>
</file>

<file path=docProps/thumbnail.jpeg>
</file>